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
  </p:notesMasterIdLst>
  <p:handoutMasterIdLst>
    <p:handoutMasterId r:id="rId4"/>
  </p:handoutMasterIdLst>
  <p:sldIdLst>
    <p:sldId id="279" r:id="rId2"/>
  </p:sldIdLst>
  <p:sldSz cx="12192000" cy="6858000"/>
  <p:notesSz cx="6797675" cy="9874250"/>
  <p:custDataLst>
    <p:tags r:id="rId5"/>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jarke Ebert" initials="BE" lastIdx="21" clrIdx="6">
    <p:extLst>
      <p:ext uri="{19B8F6BF-5375-455C-9EA6-DF929625EA0E}">
        <p15:presenceInfo xmlns:p15="http://schemas.microsoft.com/office/powerpoint/2012/main" userId="S-1-5-21-1839211835-619659539-556599288-6688" providerId="AD"/>
      </p:ext>
    </p:extLst>
  </p:cmAuthor>
  <p:cmAuthor id="1" name="Christopher Edge" initials="CE" lastIdx="261" clrIdx="0"/>
  <p:cmAuthor id="8" name="Cecilia Brain" initials="CB" lastIdx="34" clrIdx="7">
    <p:extLst>
      <p:ext uri="{19B8F6BF-5375-455C-9EA6-DF929625EA0E}">
        <p15:presenceInfo xmlns:p15="http://schemas.microsoft.com/office/powerpoint/2012/main" userId="S-1-5-21-1839211835-619659539-556599288-187499" providerId="AD"/>
      </p:ext>
    </p:extLst>
  </p:cmAuthor>
  <p:cmAuthor id="2" name="Ebru Karakoc Madsen" initials="EBKA" lastIdx="24" clrIdx="1"/>
  <p:cmAuthor id="9" name="Anna-Greta Nylander" initials="AN" lastIdx="8" clrIdx="8">
    <p:extLst>
      <p:ext uri="{19B8F6BF-5375-455C-9EA6-DF929625EA0E}">
        <p15:presenceInfo xmlns:p15="http://schemas.microsoft.com/office/powerpoint/2012/main" userId="S-1-5-21-1839211835-619659539-556599288-11135" providerId="AD"/>
      </p:ext>
    </p:extLst>
  </p:cmAuthor>
  <p:cmAuthor id="3" name="Audrey Dufour" initials="AD" lastIdx="18" clrIdx="2"/>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Brian Lawrence Odlaug" initials="BLO" lastIdx="28" clrIdx="4">
    <p:extLst>
      <p:ext uri="{19B8F6BF-5375-455C-9EA6-DF929625EA0E}">
        <p15:presenceInfo xmlns:p15="http://schemas.microsoft.com/office/powerpoint/2012/main" userId="S-1-5-21-1839211835-619659539-556599288-185339" providerId="AD"/>
      </p:ext>
    </p:extLst>
  </p:cmAuthor>
  <p:cmAuthor id="6" name="Murat Yildirim" initials="MY" lastIdx="61" clrIdx="5">
    <p:extLst>
      <p:ext uri="{19B8F6BF-5375-455C-9EA6-DF929625EA0E}">
        <p15:presenceInfo xmlns:p15="http://schemas.microsoft.com/office/powerpoint/2012/main" userId="S-1-5-21-1839211835-619659539-556599288-1015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B9B9B9"/>
    <a:srgbClr val="F0D2D0"/>
    <a:srgbClr val="B51C12"/>
    <a:srgbClr val="DA8D88"/>
    <a:srgbClr val="ECC6C4"/>
    <a:srgbClr val="E8E7DE"/>
    <a:srgbClr val="A5A07B"/>
    <a:srgbClr val="FFFFFF"/>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83784" autoAdjust="0"/>
  </p:normalViewPr>
  <p:slideViewPr>
    <p:cSldViewPr snapToGrid="0" snapToObjects="1">
      <p:cViewPr varScale="1">
        <p:scale>
          <a:sx n="130" d="100"/>
          <a:sy n="130" d="100"/>
        </p:scale>
        <p:origin x="96" y="126"/>
      </p:cViewPr>
      <p:guideLst>
        <p:guide orient="horz" pos="2160"/>
        <p:guide pos="3840"/>
      </p:guideLst>
    </p:cSldViewPr>
  </p:slideViewPr>
  <p:outlineViewPr>
    <p:cViewPr>
      <p:scale>
        <a:sx n="33" d="100"/>
        <a:sy n="33" d="100"/>
      </p:scale>
      <p:origin x="0" y="-11454"/>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125" d="100"/>
          <a:sy n="125" d="100"/>
        </p:scale>
        <p:origin x="2112" y="-2466"/>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tags" Target="tags/tag1.xml"/><Relationship Id="rId10"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Schizophrenia patients</c:v>
                </c:pt>
              </c:strCache>
            </c:strRef>
          </c:tx>
          <c:spPr>
            <a:solidFill>
              <a:schemeClr val="accent1"/>
            </a:solidFill>
            <a:ln>
              <a:noFill/>
            </a:ln>
            <a:effectLst/>
          </c:spPr>
          <c:invertIfNegative val="0"/>
          <c:cat>
            <c:strRef>
              <c:f>Sheet1!$A$2:$A$7</c:f>
              <c:strCache>
                <c:ptCount val="6"/>
                <c:pt idx="0">
                  <c:v>18–29</c:v>
                </c:pt>
                <c:pt idx="1">
                  <c:v>30–39</c:v>
                </c:pt>
                <c:pt idx="2">
                  <c:v>40–49</c:v>
                </c:pt>
                <c:pt idx="3">
                  <c:v>50–59</c:v>
                </c:pt>
                <c:pt idx="4">
                  <c:v>60–69</c:v>
                </c:pt>
                <c:pt idx="5">
                  <c:v>70–79</c:v>
                </c:pt>
              </c:strCache>
            </c:strRef>
          </c:cat>
          <c:val>
            <c:numRef>
              <c:f>Sheet1!$B$2:$B$7</c:f>
              <c:numCache>
                <c:formatCode>General</c:formatCode>
                <c:ptCount val="6"/>
                <c:pt idx="1">
                  <c:v>4</c:v>
                </c:pt>
                <c:pt idx="2">
                  <c:v>17.3</c:v>
                </c:pt>
                <c:pt idx="3">
                  <c:v>50</c:v>
                </c:pt>
                <c:pt idx="4">
                  <c:v>23.7</c:v>
                </c:pt>
                <c:pt idx="5">
                  <c:v>5</c:v>
                </c:pt>
              </c:numCache>
            </c:numRef>
          </c:val>
          <c:extLst>
            <c:ext xmlns:c16="http://schemas.microsoft.com/office/drawing/2014/chart" uri="{C3380CC4-5D6E-409C-BE32-E72D297353CC}">
              <c16:uniqueId val="{00000000-17FD-4D6C-A5AA-B841E7DF377D}"/>
            </c:ext>
          </c:extLst>
        </c:ser>
        <c:ser>
          <c:idx val="1"/>
          <c:order val="1"/>
          <c:tx>
            <c:strRef>
              <c:f>Sheet1!$C$1</c:f>
              <c:strCache>
                <c:ptCount val="1"/>
                <c:pt idx="0">
                  <c:v>General population</c:v>
                </c:pt>
              </c:strCache>
            </c:strRef>
          </c:tx>
          <c:spPr>
            <a:solidFill>
              <a:schemeClr val="accent2"/>
            </a:solidFill>
            <a:ln>
              <a:noFill/>
            </a:ln>
            <a:effectLst/>
          </c:spPr>
          <c:invertIfNegative val="0"/>
          <c:cat>
            <c:strRef>
              <c:f>Sheet1!$A$2:$A$7</c:f>
              <c:strCache>
                <c:ptCount val="6"/>
                <c:pt idx="0">
                  <c:v>18–29</c:v>
                </c:pt>
                <c:pt idx="1">
                  <c:v>30–39</c:v>
                </c:pt>
                <c:pt idx="2">
                  <c:v>40–49</c:v>
                </c:pt>
                <c:pt idx="3">
                  <c:v>50–59</c:v>
                </c:pt>
                <c:pt idx="4">
                  <c:v>60–69</c:v>
                </c:pt>
                <c:pt idx="5">
                  <c:v>70–79</c:v>
                </c:pt>
              </c:strCache>
            </c:strRef>
          </c:cat>
          <c:val>
            <c:numRef>
              <c:f>Sheet1!$C$2:$C$7</c:f>
              <c:numCache>
                <c:formatCode>General</c:formatCode>
                <c:ptCount val="6"/>
                <c:pt idx="0">
                  <c:v>0.8</c:v>
                </c:pt>
                <c:pt idx="1">
                  <c:v>3.3</c:v>
                </c:pt>
                <c:pt idx="2">
                  <c:v>9.6</c:v>
                </c:pt>
                <c:pt idx="3">
                  <c:v>21.8</c:v>
                </c:pt>
                <c:pt idx="4">
                  <c:v>32.4</c:v>
                </c:pt>
              </c:numCache>
            </c:numRef>
          </c:val>
          <c:extLst>
            <c:ext xmlns:c16="http://schemas.microsoft.com/office/drawing/2014/chart" uri="{C3380CC4-5D6E-409C-BE32-E72D297353CC}">
              <c16:uniqueId val="{00000001-17FD-4D6C-A5AA-B841E7DF377D}"/>
            </c:ext>
          </c:extLst>
        </c:ser>
        <c:dLbls>
          <c:showLegendKey val="0"/>
          <c:showVal val="0"/>
          <c:showCatName val="0"/>
          <c:showSerName val="0"/>
          <c:showPercent val="0"/>
          <c:showBubbleSize val="0"/>
        </c:dLbls>
        <c:gapWidth val="60"/>
        <c:overlap val="-10"/>
        <c:axId val="457834144"/>
        <c:axId val="576317584"/>
      </c:barChart>
      <c:catAx>
        <c:axId val="457834144"/>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sz="1400" dirty="0">
                    <a:solidFill>
                      <a:schemeClr val="tx1"/>
                    </a:solidFill>
                  </a:rPr>
                  <a:t>Age (years)</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mn-cs"/>
              </a:defRPr>
            </a:pPr>
            <a:endParaRPr lang="en-US"/>
          </a:p>
        </c:txPr>
        <c:crossAx val="576317584"/>
        <c:crosses val="autoZero"/>
        <c:auto val="1"/>
        <c:lblAlgn val="ctr"/>
        <c:lblOffset val="100"/>
        <c:noMultiLvlLbl val="0"/>
      </c:catAx>
      <c:valAx>
        <c:axId val="576317584"/>
        <c:scaling>
          <c:orientation val="minMax"/>
          <c:max val="55"/>
        </c:scaling>
        <c:delete val="0"/>
        <c:axPos val="l"/>
        <c:majorGridlines>
          <c:spPr>
            <a:ln w="9525" cap="flat" cmpd="sng" algn="ctr">
              <a:solidFill>
                <a:srgbClr val="D9D9D9"/>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sz="1400" dirty="0">
                    <a:solidFill>
                      <a:schemeClr val="tx1"/>
                    </a:solidFill>
                  </a:rPr>
                  <a:t>Prevalence</a:t>
                </a:r>
                <a:r>
                  <a:rPr lang="en-GB" sz="1400" baseline="0" dirty="0">
                    <a:solidFill>
                      <a:schemeClr val="tx1"/>
                    </a:solidFill>
                  </a:rPr>
                  <a:t> (%)</a:t>
                </a:r>
                <a:endParaRPr lang="en-GB" sz="1400" dirty="0">
                  <a:solidFill>
                    <a:schemeClr val="tx1"/>
                  </a:solidFill>
                </a:endParaRPr>
              </a:p>
            </c:rich>
          </c:tx>
          <c:layout>
            <c:manualLayout>
              <c:xMode val="edge"/>
              <c:yMode val="edge"/>
              <c:x val="0"/>
              <c:y val="0.2887882724540221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57834144"/>
        <c:crosses val="autoZero"/>
        <c:crossBetween val="between"/>
        <c:majorUnit val="5"/>
      </c:valAx>
      <c:spPr>
        <a:noFill/>
        <a:ln w="1905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4"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23/02/2022</a:t>
            </a:fld>
            <a:endParaRPr lang="en-GB"/>
          </a:p>
        </p:txBody>
      </p:sp>
      <p:sp>
        <p:nvSpPr>
          <p:cNvPr id="4" name="Footer Placeholder 3"/>
          <p:cNvSpPr>
            <a:spLocks noGrp="1"/>
          </p:cNvSpPr>
          <p:nvPr>
            <p:ph type="ftr" sz="quarter" idx="2"/>
          </p:nvPr>
        </p:nvSpPr>
        <p:spPr>
          <a:xfrm>
            <a:off x="11"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4"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4" y="5"/>
            <a:ext cx="2945659" cy="495427"/>
          </a:xfrm>
          <a:prstGeom prst="rect">
            <a:avLst/>
          </a:prstGeom>
        </p:spPr>
        <p:txBody>
          <a:bodyPr vert="horz" lIns="91440" tIns="45720" rIns="91440" bIns="45720" rtlCol="0"/>
          <a:lstStyle>
            <a:lvl1pPr algn="r">
              <a:defRPr sz="1200"/>
            </a:lvl1pPr>
          </a:lstStyle>
          <a:p>
            <a:fld id="{799FA8D8-D74F-5A4A-BB10-7F88E22CEF6D}" type="datetimeFigureOut">
              <a:t>2/23/2022</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1"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4"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7" y="4751983"/>
            <a:ext cx="5438140" cy="3887986"/>
          </a:xfrm>
        </p:spPr>
        <p:txBody>
          <a:bodyPr/>
          <a:lstStyle/>
          <a:p>
            <a:r>
              <a:rPr lang="en-GB" dirty="0"/>
              <a:t>Individuals with schizophrenia are at greater risk than the general population of developing diabetes, or glucose intolerance.</a:t>
            </a:r>
            <a:r>
              <a:rPr lang="en-GB" baseline="30000" dirty="0"/>
              <a:t>[</a:t>
            </a:r>
            <a:r>
              <a:rPr lang="en-GB" baseline="30000" dirty="0" err="1"/>
              <a:t>Correll</a:t>
            </a:r>
            <a:r>
              <a:rPr lang="en-GB" baseline="30000" dirty="0"/>
              <a:t>, 2007; Subramaniam et al., 2003]</a:t>
            </a:r>
            <a:r>
              <a:rPr lang="en-GB" dirty="0"/>
              <a:t> The association between schizophrenia and diabetes is thought to be partially explained by genetic factors.</a:t>
            </a:r>
            <a:r>
              <a:rPr lang="en-GB" baseline="30000" dirty="0"/>
              <a:t>[</a:t>
            </a:r>
            <a:r>
              <a:rPr lang="en-GB" baseline="30000" dirty="0" err="1"/>
              <a:t>Bushe</a:t>
            </a:r>
            <a:r>
              <a:rPr lang="en-GB" baseline="30000" dirty="0"/>
              <a:t> &amp; Holt, 2004]</a:t>
            </a:r>
            <a:r>
              <a:rPr lang="en-GB" dirty="0"/>
              <a:t> However, it is also the case that patients with schizophrenia may display poor health behaviours, including having a poor diet and smoking, which are factors that may increase the risk of diabetes.</a:t>
            </a:r>
            <a:r>
              <a:rPr lang="en-GB" baseline="30000" dirty="0"/>
              <a:t>[</a:t>
            </a:r>
            <a:r>
              <a:rPr lang="en-GB" baseline="30000" dirty="0" err="1"/>
              <a:t>Bushe</a:t>
            </a:r>
            <a:r>
              <a:rPr lang="en-GB" baseline="30000" dirty="0"/>
              <a:t> &amp; Holt, 2004]</a:t>
            </a:r>
            <a:r>
              <a:rPr lang="en-GB" dirty="0"/>
              <a:t> The strength of the association is such that patients with schizophrenia should be monitored for the risk factors of diabetes, allowing for early detection, and education of patients about the importance of a healthy lifestyle.</a:t>
            </a:r>
            <a:r>
              <a:rPr lang="en-GB" baseline="30000" dirty="0"/>
              <a:t>[</a:t>
            </a:r>
            <a:r>
              <a:rPr lang="en-GB" baseline="30000" dirty="0" err="1"/>
              <a:t>Bushe</a:t>
            </a:r>
            <a:r>
              <a:rPr lang="en-GB" baseline="30000" dirty="0"/>
              <a:t> &amp; Holt, 2004]</a:t>
            </a:r>
            <a:endParaRPr lang="en-GB" dirty="0"/>
          </a:p>
          <a:p>
            <a:endParaRPr lang="en-GB" dirty="0"/>
          </a:p>
          <a:p>
            <a:r>
              <a:rPr lang="en-GB" b="1" dirty="0"/>
              <a:t>References:</a:t>
            </a:r>
          </a:p>
          <a:p>
            <a:r>
              <a:rPr lang="en-GB" dirty="0" err="1"/>
              <a:t>Bushe</a:t>
            </a:r>
            <a:r>
              <a:rPr lang="en-GB" dirty="0"/>
              <a:t> C, Holt R. Prevalence of diabetes and impaired glucose tolerance in patients with schizophrenia. Br J Psychiatry 2004; 184 (</a:t>
            </a:r>
            <a:r>
              <a:rPr lang="en-GB" dirty="0" err="1"/>
              <a:t>Suppl</a:t>
            </a:r>
            <a:r>
              <a:rPr lang="en-GB" dirty="0"/>
              <a:t> 47): s67–s71.</a:t>
            </a:r>
          </a:p>
          <a:p>
            <a:r>
              <a:rPr lang="en-GB" dirty="0" err="1"/>
              <a:t>Correll</a:t>
            </a:r>
            <a:r>
              <a:rPr lang="en-GB" dirty="0"/>
              <a:t> CU. Balancing efficacy and safety in treatment with antipsychotics. CNS </a:t>
            </a:r>
            <a:r>
              <a:rPr lang="en-GB" dirty="0" err="1"/>
              <a:t>Spectr</a:t>
            </a:r>
            <a:r>
              <a:rPr lang="en-GB" dirty="0"/>
              <a:t> 2007; 12 (10 </a:t>
            </a:r>
            <a:r>
              <a:rPr lang="en-GB" dirty="0" err="1"/>
              <a:t>Suppl</a:t>
            </a:r>
            <a:r>
              <a:rPr lang="en-GB" dirty="0"/>
              <a:t> 17): 12–20, 35.</a:t>
            </a:r>
          </a:p>
          <a:p>
            <a:r>
              <a:rPr lang="en-GB" dirty="0"/>
              <a:t>Subramaniam M, Chong S, </a:t>
            </a:r>
            <a:r>
              <a:rPr lang="en-GB" dirty="0" err="1"/>
              <a:t>Pek</a:t>
            </a:r>
            <a:r>
              <a:rPr lang="en-GB" dirty="0"/>
              <a:t> E. Diabetes mellitus and impaired glucose tolerance in patients with schizophrenia. Can J Psychiatry 2003; 48 (5): 345–347.</a:t>
            </a:r>
          </a:p>
          <a:p>
            <a:endParaRPr lang="en-GB" dirty="0"/>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286228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11622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0125913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022704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3856494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970981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962934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559017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18808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864010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114049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35775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6395732"/>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7966406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3408042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423767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2113614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1403431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40224120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76207691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239761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78062154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5527822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12615285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60497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6176101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03207875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5674744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0426482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285199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7786588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127691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2353945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289553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922374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8276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997817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628491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extLst>
      <p:ext uri="{BB962C8B-B14F-4D97-AF65-F5344CB8AC3E}">
        <p14:creationId xmlns:p14="http://schemas.microsoft.com/office/powerpoint/2010/main" val="11939916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30177805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84256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40384891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8" r:id="rId37"/>
    <p:sldLayoutId id="2147483709" r:id="rId38"/>
    <p:sldLayoutId id="2147483710" r:id="rId39"/>
    <p:sldLayoutId id="2147483711" r:id="rId40"/>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chart" Target="../charts/char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72D1D9-C3C6-454D-94F3-9C527CC1C9BC}"/>
              </a:ext>
            </a:extLst>
          </p:cNvPr>
          <p:cNvSpPr>
            <a:spLocks noGrp="1"/>
          </p:cNvSpPr>
          <p:nvPr>
            <p:ph type="body" sz="quarter" idx="17"/>
          </p:nvPr>
        </p:nvSpPr>
        <p:spPr/>
        <p:txBody>
          <a:bodyPr/>
          <a:lstStyle/>
          <a:p>
            <a:r>
              <a:rPr lang="en-GB" dirty="0"/>
              <a:t>Schizophrenia</a:t>
            </a:r>
          </a:p>
        </p:txBody>
      </p:sp>
      <p:sp>
        <p:nvSpPr>
          <p:cNvPr id="2" name="Title 1">
            <a:extLst>
              <a:ext uri="{FF2B5EF4-FFF2-40B4-BE49-F238E27FC236}">
                <a16:creationId xmlns:a16="http://schemas.microsoft.com/office/drawing/2014/main" id="{5389A4F6-4082-4856-A8C4-6EB1646A2B56}"/>
              </a:ext>
            </a:extLst>
          </p:cNvPr>
          <p:cNvSpPr>
            <a:spLocks noGrp="1"/>
          </p:cNvSpPr>
          <p:nvPr>
            <p:ph type="title"/>
          </p:nvPr>
        </p:nvSpPr>
        <p:spPr/>
        <p:txBody>
          <a:bodyPr/>
          <a:lstStyle/>
          <a:p>
            <a:r>
              <a:rPr lang="en-GB" dirty="0"/>
              <a:t>Diabetes</a:t>
            </a:r>
          </a:p>
        </p:txBody>
      </p:sp>
      <p:sp>
        <p:nvSpPr>
          <p:cNvPr id="3" name="Content Placeholder 2">
            <a:extLst>
              <a:ext uri="{FF2B5EF4-FFF2-40B4-BE49-F238E27FC236}">
                <a16:creationId xmlns:a16="http://schemas.microsoft.com/office/drawing/2014/main" id="{E9137F87-87DE-4A10-A95A-BE67EC9AE225}"/>
              </a:ext>
            </a:extLst>
          </p:cNvPr>
          <p:cNvSpPr>
            <a:spLocks noGrp="1"/>
          </p:cNvSpPr>
          <p:nvPr>
            <p:ph idx="20"/>
          </p:nvPr>
        </p:nvSpPr>
        <p:spPr/>
        <p:txBody>
          <a:bodyPr>
            <a:normAutofit/>
          </a:bodyPr>
          <a:lstStyle/>
          <a:p>
            <a:r>
              <a:rPr lang="en-GB" sz="1800" dirty="0"/>
              <a:t>The estimated prevalence of diabetes mellitus in patients with schizophrenia is 10–15% </a:t>
            </a:r>
            <a:br>
              <a:rPr lang="en-GB" sz="1800" dirty="0"/>
            </a:br>
            <a:r>
              <a:rPr lang="en-GB" sz="1800" dirty="0"/>
              <a:t>– i.e., </a:t>
            </a:r>
            <a:r>
              <a:rPr lang="en-GB" sz="1800" b="1" dirty="0">
                <a:solidFill>
                  <a:schemeClr val="accent1"/>
                </a:solidFill>
              </a:rPr>
              <a:t>twice that of the general population</a:t>
            </a:r>
            <a:r>
              <a:rPr lang="en-GB" sz="1800" baseline="30000" dirty="0"/>
              <a:t>1</a:t>
            </a:r>
          </a:p>
          <a:p>
            <a:r>
              <a:rPr lang="en-GB" sz="1800" dirty="0"/>
              <a:t>Impaired glucose tolerance is also seen in patients with schizophrenia</a:t>
            </a:r>
            <a:r>
              <a:rPr lang="en-GB" sz="1800" baseline="30000" dirty="0"/>
              <a:t>2,3</a:t>
            </a:r>
            <a:endParaRPr lang="en-GB" sz="1800" dirty="0"/>
          </a:p>
          <a:p>
            <a:r>
              <a:rPr lang="en-GB" sz="1800" dirty="0"/>
              <a:t>Given the strength of the association, screening of patients with schizophrenia for the risk factors of diabetes is recommended</a:t>
            </a:r>
            <a:r>
              <a:rPr lang="en-GB" sz="1800" baseline="30000" dirty="0"/>
              <a:t>3</a:t>
            </a:r>
            <a:endParaRPr lang="en-GB" sz="1800" dirty="0"/>
          </a:p>
          <a:p>
            <a:r>
              <a:rPr lang="en-GB" sz="1800" dirty="0"/>
              <a:t>Early detection of impaired glucose metabolism allows for timely interventions to prevent the development of diabetes, and may protect against long-term complications</a:t>
            </a:r>
            <a:r>
              <a:rPr lang="en-GB" sz="1800" baseline="30000" dirty="0"/>
              <a:t>3</a:t>
            </a:r>
            <a:endParaRPr lang="en-GB" sz="1800" dirty="0"/>
          </a:p>
        </p:txBody>
      </p:sp>
      <p:sp>
        <p:nvSpPr>
          <p:cNvPr id="6" name="Content Placeholder 5">
            <a:extLst>
              <a:ext uri="{FF2B5EF4-FFF2-40B4-BE49-F238E27FC236}">
                <a16:creationId xmlns:a16="http://schemas.microsoft.com/office/drawing/2014/main" id="{C6EB3FC2-BA3B-4BA0-A12F-5702BB0EFC28}"/>
              </a:ext>
            </a:extLst>
          </p:cNvPr>
          <p:cNvSpPr>
            <a:spLocks noGrp="1"/>
          </p:cNvSpPr>
          <p:nvPr>
            <p:ph idx="21"/>
          </p:nvPr>
        </p:nvSpPr>
        <p:spPr/>
        <p:txBody>
          <a:bodyPr>
            <a:normAutofit/>
          </a:bodyPr>
          <a:lstStyle/>
          <a:p>
            <a:pPr marL="0" indent="0" algn="ctr">
              <a:buNone/>
            </a:pPr>
            <a:r>
              <a:rPr lang="en-GB" sz="1400" b="1" dirty="0">
                <a:solidFill>
                  <a:schemeClr val="accent1"/>
                </a:solidFill>
              </a:rPr>
              <a:t>Age-specific prevalence rates of diabetes mellitus</a:t>
            </a:r>
            <a:r>
              <a:rPr lang="en-GB" sz="1400" b="1" baseline="30000" dirty="0">
                <a:solidFill>
                  <a:schemeClr val="accent1"/>
                </a:solidFill>
              </a:rPr>
              <a:t>2</a:t>
            </a:r>
            <a:endParaRPr lang="en-GB" sz="1400" b="1" dirty="0">
              <a:solidFill>
                <a:schemeClr val="accent1"/>
              </a:solidFill>
            </a:endParaRPr>
          </a:p>
        </p:txBody>
      </p:sp>
      <p:sp>
        <p:nvSpPr>
          <p:cNvPr id="9" name="Text Placeholder 8">
            <a:extLst>
              <a:ext uri="{FF2B5EF4-FFF2-40B4-BE49-F238E27FC236}">
                <a16:creationId xmlns:a16="http://schemas.microsoft.com/office/drawing/2014/main" id="{5C9D2242-1DFB-4D2D-8664-156F1EDF7A53}"/>
              </a:ext>
            </a:extLst>
          </p:cNvPr>
          <p:cNvSpPr>
            <a:spLocks noGrp="1"/>
          </p:cNvSpPr>
          <p:nvPr>
            <p:ph type="body" sz="quarter" idx="18"/>
          </p:nvPr>
        </p:nvSpPr>
        <p:spPr/>
        <p:txBody>
          <a:bodyPr/>
          <a:lstStyle/>
          <a:p>
            <a:pPr marL="0" indent="0">
              <a:buNone/>
            </a:pPr>
            <a:r>
              <a:rPr lang="en-GB" dirty="0"/>
              <a:t>1. </a:t>
            </a:r>
            <a:r>
              <a:rPr lang="en-GB" dirty="0" err="1"/>
              <a:t>Correll</a:t>
            </a:r>
            <a:r>
              <a:rPr lang="en-GB" dirty="0"/>
              <a:t>. </a:t>
            </a:r>
            <a:r>
              <a:rPr lang="da-DK" dirty="0"/>
              <a:t>CNS </a:t>
            </a:r>
            <a:r>
              <a:rPr lang="da-DK" dirty="0" err="1"/>
              <a:t>Spectrums</a:t>
            </a:r>
            <a:r>
              <a:rPr lang="da-DK" dirty="0"/>
              <a:t> 2007;12(10 </a:t>
            </a:r>
            <a:r>
              <a:rPr lang="da-DK" dirty="0" err="1"/>
              <a:t>Suppl</a:t>
            </a:r>
            <a:r>
              <a:rPr lang="da-DK" dirty="0"/>
              <a:t> 17):12–20,35; </a:t>
            </a:r>
            <a:br>
              <a:rPr lang="da-DK" dirty="0"/>
            </a:br>
            <a:r>
              <a:rPr lang="da-DK" dirty="0"/>
              <a:t>2. </a:t>
            </a:r>
            <a:r>
              <a:rPr lang="en-GB" dirty="0"/>
              <a:t>Subramaniam et al. Can J Psychiatry 2003;48(5):345–347; </a:t>
            </a:r>
            <a:br>
              <a:rPr lang="en-GB" dirty="0"/>
            </a:br>
            <a:r>
              <a:rPr lang="en-GB" dirty="0"/>
              <a:t>3. </a:t>
            </a:r>
            <a:r>
              <a:rPr lang="en-GB" dirty="0" err="1"/>
              <a:t>Bushe</a:t>
            </a:r>
            <a:r>
              <a:rPr lang="en-GB" dirty="0"/>
              <a:t> &amp; Holt. Br J Psychiatry 2004;184(Suppl. 47):s67–s71</a:t>
            </a:r>
          </a:p>
        </p:txBody>
      </p:sp>
      <p:sp>
        <p:nvSpPr>
          <p:cNvPr id="4" name="Slide Number Placeholder 3">
            <a:extLst>
              <a:ext uri="{FF2B5EF4-FFF2-40B4-BE49-F238E27FC236}">
                <a16:creationId xmlns:a16="http://schemas.microsoft.com/office/drawing/2014/main" id="{AA3C6F0F-FD7D-40BE-9D21-04363C2111AA}"/>
              </a:ext>
            </a:extLst>
          </p:cNvPr>
          <p:cNvSpPr>
            <a:spLocks noGrp="1"/>
          </p:cNvSpPr>
          <p:nvPr>
            <p:ph type="sldNum" sz="quarter" idx="4"/>
          </p:nvPr>
        </p:nvSpPr>
        <p:spPr/>
        <p:txBody>
          <a:bodyPr/>
          <a:lstStyle/>
          <a:p>
            <a:fld id="{6DBC486D-4FAB-B746-8B02-8D7C842291C6}" type="slidenum">
              <a:rPr lang="en-GB" smtClean="0"/>
              <a:t>1</a:t>
            </a:fld>
            <a:endParaRPr lang="en-GB"/>
          </a:p>
        </p:txBody>
      </p:sp>
      <p:pic>
        <p:nvPicPr>
          <p:cNvPr id="7" name="Picture 6">
            <a:extLst>
              <a:ext uri="{FF2B5EF4-FFF2-40B4-BE49-F238E27FC236}">
                <a16:creationId xmlns:a16="http://schemas.microsoft.com/office/drawing/2014/main" id="{6760DDCD-0B62-42B1-BF3E-4516B7EF9AC9}"/>
              </a:ext>
            </a:extLst>
          </p:cNvPr>
          <p:cNvPicPr>
            <a:picLocks noChangeAspect="1"/>
          </p:cNvPicPr>
          <p:nvPr/>
        </p:nvPicPr>
        <p:blipFill>
          <a:blip r:embed="rId4"/>
          <a:stretch>
            <a:fillRect/>
          </a:stretch>
        </p:blipFill>
        <p:spPr>
          <a:xfrm>
            <a:off x="12269458" y="1812604"/>
            <a:ext cx="4857750" cy="2819400"/>
          </a:xfrm>
          <a:prstGeom prst="rect">
            <a:avLst/>
          </a:prstGeom>
        </p:spPr>
      </p:pic>
      <p:graphicFrame>
        <p:nvGraphicFramePr>
          <p:cNvPr id="8" name="Chart 7">
            <a:extLst>
              <a:ext uri="{FF2B5EF4-FFF2-40B4-BE49-F238E27FC236}">
                <a16:creationId xmlns:a16="http://schemas.microsoft.com/office/drawing/2014/main" id="{8A43612D-1E16-4786-8D77-B8243E4702D7}"/>
              </a:ext>
            </a:extLst>
          </p:cNvPr>
          <p:cNvGraphicFramePr/>
          <p:nvPr>
            <p:extLst>
              <p:ext uri="{D42A27DB-BD31-4B8C-83A1-F6EECF244321}">
                <p14:modId xmlns:p14="http://schemas.microsoft.com/office/powerpoint/2010/main" val="2776873174"/>
              </p:ext>
            </p:extLst>
          </p:nvPr>
        </p:nvGraphicFramePr>
        <p:xfrm>
          <a:off x="6270897" y="1680755"/>
          <a:ext cx="5082903" cy="4239864"/>
        </p:xfrm>
        <a:graphic>
          <a:graphicData uri="http://schemas.openxmlformats.org/drawingml/2006/chart">
            <c:chart xmlns:c="http://schemas.openxmlformats.org/drawingml/2006/chart" xmlns:r="http://schemas.openxmlformats.org/officeDocument/2006/relationships" r:id="rId5"/>
          </a:graphicData>
        </a:graphic>
      </p:graphicFrame>
      <p:grpSp>
        <p:nvGrpSpPr>
          <p:cNvPr id="18" name="Group 17">
            <a:extLst>
              <a:ext uri="{FF2B5EF4-FFF2-40B4-BE49-F238E27FC236}">
                <a16:creationId xmlns:a16="http://schemas.microsoft.com/office/drawing/2014/main" id="{0ADDB1E2-4177-44AB-86BC-2BCFBC4F15F2}"/>
              </a:ext>
            </a:extLst>
          </p:cNvPr>
          <p:cNvGrpSpPr/>
          <p:nvPr/>
        </p:nvGrpSpPr>
        <p:grpSpPr>
          <a:xfrm>
            <a:off x="7101822" y="1935795"/>
            <a:ext cx="2105642" cy="890787"/>
            <a:chOff x="3087171" y="5168472"/>
            <a:chExt cx="2105642" cy="890787"/>
          </a:xfrm>
        </p:grpSpPr>
        <p:sp>
          <p:nvSpPr>
            <p:cNvPr id="10" name="Rectangle 9">
              <a:extLst>
                <a:ext uri="{FF2B5EF4-FFF2-40B4-BE49-F238E27FC236}">
                  <a16:creationId xmlns:a16="http://schemas.microsoft.com/office/drawing/2014/main" id="{FFD1CBF3-79FD-4453-BDF1-51ACEE696E19}"/>
                </a:ext>
              </a:extLst>
            </p:cNvPr>
            <p:cNvSpPr/>
            <p:nvPr/>
          </p:nvSpPr>
          <p:spPr>
            <a:xfrm>
              <a:off x="3087171" y="5168472"/>
              <a:ext cx="1931199" cy="8907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48B5E50-F7FD-46EE-8310-5F6BEA62D008}"/>
                </a:ext>
              </a:extLst>
            </p:cNvPr>
            <p:cNvSpPr/>
            <p:nvPr/>
          </p:nvSpPr>
          <p:spPr>
            <a:xfrm>
              <a:off x="3154142" y="5779029"/>
              <a:ext cx="144000" cy="147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394B3C3-67DC-4B57-8CD2-BFDFFC027C86}"/>
                </a:ext>
              </a:extLst>
            </p:cNvPr>
            <p:cNvSpPr/>
            <p:nvPr/>
          </p:nvSpPr>
          <p:spPr>
            <a:xfrm>
              <a:off x="3148130" y="5263544"/>
              <a:ext cx="144000" cy="1479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C4B51D5A-556C-4988-BFFB-CB2E66BA64B2}"/>
                </a:ext>
              </a:extLst>
            </p:cNvPr>
            <p:cNvSpPr txBox="1"/>
            <p:nvPr/>
          </p:nvSpPr>
          <p:spPr>
            <a:xfrm>
              <a:off x="3286119" y="5183614"/>
              <a:ext cx="1376505" cy="523220"/>
            </a:xfrm>
            <a:prstGeom prst="rect">
              <a:avLst/>
            </a:prstGeom>
            <a:noFill/>
          </p:spPr>
          <p:txBody>
            <a:bodyPr wrap="square" rtlCol="0">
              <a:spAutoFit/>
            </a:bodyPr>
            <a:lstStyle/>
            <a:p>
              <a:r>
                <a:rPr lang="en-GB" sz="1400" dirty="0"/>
                <a:t>Patients with schizophrenia</a:t>
              </a:r>
            </a:p>
          </p:txBody>
        </p:sp>
        <p:sp>
          <p:nvSpPr>
            <p:cNvPr id="14" name="TextBox 13">
              <a:extLst>
                <a:ext uri="{FF2B5EF4-FFF2-40B4-BE49-F238E27FC236}">
                  <a16:creationId xmlns:a16="http://schemas.microsoft.com/office/drawing/2014/main" id="{C2921C06-E850-43C0-96A6-0449BB6AF33B}"/>
                </a:ext>
              </a:extLst>
            </p:cNvPr>
            <p:cNvSpPr txBox="1"/>
            <p:nvPr/>
          </p:nvSpPr>
          <p:spPr>
            <a:xfrm>
              <a:off x="3292130" y="5699099"/>
              <a:ext cx="1900683" cy="307777"/>
            </a:xfrm>
            <a:prstGeom prst="rect">
              <a:avLst/>
            </a:prstGeom>
            <a:noFill/>
          </p:spPr>
          <p:txBody>
            <a:bodyPr wrap="square" rtlCol="0">
              <a:spAutoFit/>
            </a:bodyPr>
            <a:lstStyle/>
            <a:p>
              <a:r>
                <a:rPr lang="en-GB" sz="1400" dirty="0"/>
                <a:t>General population</a:t>
              </a:r>
            </a:p>
          </p:txBody>
        </p:sp>
      </p:grpSp>
    </p:spTree>
    <p:custDataLst/>
    <p:extLst>
      <p:ext uri="{BB962C8B-B14F-4D97-AF65-F5344CB8AC3E}">
        <p14:creationId xmlns:p14="http://schemas.microsoft.com/office/powerpoint/2010/main" val="12741532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jQZtG50d"/>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Neurotorium - PowerPoint-Skabelon - 2022-01-28</Template>
  <TotalTime>107</TotalTime>
  <Words>372</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Diabetes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Henrik Haase</cp:lastModifiedBy>
  <cp:revision>1579</cp:revision>
  <cp:lastPrinted>2018-06-08T11:08:09Z</cp:lastPrinted>
  <dcterms:created xsi:type="dcterms:W3CDTF">2017-01-23T14:24:15Z</dcterms:created>
  <dcterms:modified xsi:type="dcterms:W3CDTF">2022-02-23T11:39:18Z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62F455BA-A116-4548-8330-AB067D1D6DA8</vt:lpwstr>
  </property>
  <property fmtid="{D5CDD505-2E9C-101B-9397-08002B2CF9AE}" pid="3" name="ArticulatePath">
    <vt:lpwstr>3 - Neurobiology and aetiology 02-Feb-18</vt:lpwstr>
  </property>
</Properties>
</file>